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1" r:id="rId1"/>
  </p:sldMasterIdLst>
  <p:notesMasterIdLst>
    <p:notesMasterId r:id="rId20"/>
  </p:notesMasterIdLst>
  <p:handoutMasterIdLst>
    <p:handoutMasterId r:id="rId21"/>
  </p:handoutMasterIdLst>
  <p:sldIdLst>
    <p:sldId id="2501" r:id="rId2"/>
    <p:sldId id="3348" r:id="rId3"/>
    <p:sldId id="2512" r:id="rId4"/>
    <p:sldId id="3339" r:id="rId5"/>
    <p:sldId id="3338" r:id="rId6"/>
    <p:sldId id="3346" r:id="rId7"/>
    <p:sldId id="3347" r:id="rId8"/>
    <p:sldId id="3325" r:id="rId9"/>
    <p:sldId id="3352" r:id="rId10"/>
    <p:sldId id="3353" r:id="rId11"/>
    <p:sldId id="3334" r:id="rId12"/>
    <p:sldId id="3355" r:id="rId13"/>
    <p:sldId id="3357" r:id="rId14"/>
    <p:sldId id="3358" r:id="rId15"/>
    <p:sldId id="3335" r:id="rId16"/>
    <p:sldId id="3343" r:id="rId17"/>
    <p:sldId id="3321" r:id="rId18"/>
    <p:sldId id="3350" r:id="rId19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E09"/>
    <a:srgbClr val="FF66FF"/>
    <a:srgbClr val="FFCCFF"/>
    <a:srgbClr val="CC00FF"/>
    <a:srgbClr val="FF99CC"/>
    <a:srgbClr val="99CCFF"/>
    <a:srgbClr val="00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40" autoAdjust="0"/>
    <p:restoredTop sz="84073" autoAdjust="0"/>
  </p:normalViewPr>
  <p:slideViewPr>
    <p:cSldViewPr>
      <p:cViewPr>
        <p:scale>
          <a:sx n="104" d="100"/>
          <a:sy n="104" d="100"/>
        </p:scale>
        <p:origin x="-182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88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0A398F-8349-4551-A26C-77FB545D12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863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A176AA-DB97-485B-A11C-49FDBB615E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5313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40D4E-0DDC-4833-9F5F-185C4D19AC3C}" type="slidenum">
              <a:rPr lang="ru-RU" altLang="ru-RU" smtClean="0">
                <a:cs typeface="Arial" charset="0"/>
              </a:rPr>
              <a:pPr/>
              <a:t>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0799185-4B79-470D-991B-C3649FB3E3D3}" type="slidenum">
              <a:rPr lang="ru-RU" altLang="ru-RU" sz="1200">
                <a:latin typeface="Times New Roman" pitchFamily="18" charset="0"/>
              </a:rPr>
              <a:pPr algn="r" eaLnBrk="0" hangingPunct="0"/>
              <a:t>3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4EFFB-80C4-4191-BC8B-BE0EB7A2350A}" type="datetime1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E396-8BBC-40F6-88CD-A536BB2DED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E0F4-F207-4528-AABB-86F7E9F432AC}" type="datetime1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D30BE-BE3F-4729-95A6-B2B74855BA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E4E62-ADBA-4E0B-8CC0-3FB4EEDE9A56}" type="datetime1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CFC9E-E32B-46F6-8D8E-8BB2005A3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4CD9-C9A7-496E-ACBE-5FAA3503F1EA}" type="datetime1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855A9-C824-4B2A-9658-A5FDFB67F1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51AD-94FC-4331-B293-0315594228E8}" type="datetime1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1AED-69BF-4AF0-B17E-C0B2F360BB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AE4F-F627-4FB2-9ED9-5172BFDFC522}" type="datetime1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256D-9A91-4B7C-8F77-DBF937C772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46A9F-884C-4100-8A76-8EBBCFB130D8}" type="datetime1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42539-6867-4C18-A8D3-3D6898522E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57A2-2E68-4861-A66C-8E27CC8496ED}" type="datetime1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6EDE6-D45D-4D7E-AFA9-9DD2847136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75FA-7BB0-4F70-A63F-D63805F437E4}" type="datetime1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29EAE-742F-4711-B3DF-21AE1A5594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AE526-17BF-4DCA-ACF1-3CBC98E8BBF6}" type="datetime1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036F-AFB2-4AD7-8AFD-70B9365709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B4A4-7180-4070-B38A-7C5151183F04}" type="datetime1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FDE8-14CD-4B83-9F30-9F88EF9979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92AC-EDEB-4F44-BF7E-69206E7FE76E}" type="datetime1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6121F-07CA-471A-89B7-931738DE86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83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48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3FDC05-01A0-4D6A-B506-F113EF42CB97}" type="datetime1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64B0DE-7B6D-4BCC-929F-030DDBFD4A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4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2" r:id="rId2"/>
    <p:sldLayoutId id="2147483755" r:id="rId3"/>
    <p:sldLayoutId id="2147483751" r:id="rId4"/>
    <p:sldLayoutId id="2147483750" r:id="rId5"/>
    <p:sldLayoutId id="2147483749" r:id="rId6"/>
    <p:sldLayoutId id="2147483756" r:id="rId7"/>
    <p:sldLayoutId id="2147483757" r:id="rId8"/>
    <p:sldLayoutId id="2147483758" r:id="rId9"/>
    <p:sldLayoutId id="2147483748" r:id="rId10"/>
    <p:sldLayoutId id="2147483759" r:id="rId11"/>
    <p:sldLayoutId id="214748375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png"/><Relationship Id="rId5" Type="http://schemas.openxmlformats.org/officeDocument/2006/relationships/oleObject" Target="../embeddings/Microsoft_Excel_Chart2.xls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tel:+78137272237" TargetMode="External"/><Relationship Id="rId2" Type="http://schemas.openxmlformats.org/officeDocument/2006/relationships/hyperlink" Target="https://vk.com/away.php?to=http://www.shosm.luga.ru&amp;cc_key=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hutor14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5048250"/>
            <a:ext cx="3492500" cy="12969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800" smtClean="0">
                <a:solidFill>
                  <a:schemeClr val="tx2"/>
                </a:solidFill>
                <a:latin typeface="Arial" charset="0"/>
              </a:rPr>
              <a:t>Директор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800" smtClean="0">
                <a:solidFill>
                  <a:schemeClr val="tx2"/>
                </a:solidFill>
                <a:latin typeface="Arial" charset="0"/>
              </a:rPr>
              <a:t> МОУ «Осьминская СОШ»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800" smtClean="0">
                <a:solidFill>
                  <a:schemeClr val="tx2"/>
                </a:solidFill>
                <a:latin typeface="Arial" charset="0"/>
              </a:rPr>
              <a:t>  Е. М. Николаева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800" smtClean="0">
                <a:solidFill>
                  <a:schemeClr val="tx2"/>
                </a:solidFill>
                <a:latin typeface="Arial" charset="0"/>
              </a:rPr>
              <a:t>декабрь, 2022 г.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07950" y="2276475"/>
            <a:ext cx="89281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Ленинградская область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 err="1">
                <a:solidFill>
                  <a:schemeClr val="tx2"/>
                </a:solidFill>
              </a:rPr>
              <a:t>Лужский</a:t>
            </a:r>
            <a:r>
              <a:rPr lang="ru-RU" dirty="0">
                <a:solidFill>
                  <a:schemeClr val="tx2"/>
                </a:solidFill>
              </a:rPr>
              <a:t> муниципальный район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МОУ «</a:t>
            </a:r>
            <a:r>
              <a:rPr lang="ru-RU" dirty="0" err="1">
                <a:solidFill>
                  <a:schemeClr val="tx2"/>
                </a:solidFill>
              </a:rPr>
              <a:t>Осьминская</a:t>
            </a:r>
            <a:r>
              <a:rPr lang="ru-RU" dirty="0">
                <a:solidFill>
                  <a:schemeClr val="tx2"/>
                </a:solidFill>
              </a:rPr>
              <a:t> СОШ»</a:t>
            </a:r>
            <a:r>
              <a:rPr lang="ru-RU" altLang="ru-RU" dirty="0"/>
              <a:t> </a:t>
            </a:r>
          </a:p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«Совершенствование системы работы  </a:t>
            </a:r>
          </a:p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по преодолению учебной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(в рамках реализации федерального проекта адресной методической помощи «500+»)</a:t>
            </a:r>
          </a:p>
          <a:p>
            <a:pPr algn="ctr"/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90" name="Picture 6" descr="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333374"/>
            <a:ext cx="2088653" cy="1582187"/>
          </a:xfrm>
          <a:prstGeom prst="rect">
            <a:avLst/>
          </a:prstGeom>
          <a:noFill/>
        </p:spPr>
      </p:pic>
      <p:pic>
        <p:nvPicPr>
          <p:cNvPr id="16392" name="Picture 8" descr="hqdefau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33376"/>
            <a:ext cx="2375520" cy="1650637"/>
          </a:xfrm>
          <a:prstGeom prst="rect">
            <a:avLst/>
          </a:prstGeom>
          <a:noFill/>
        </p:spPr>
      </p:pic>
      <p:pic>
        <p:nvPicPr>
          <p:cNvPr id="16394" name="Picture 10" descr="ml1zrnhwwis33wphhpolmbh5g36kf22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33375"/>
            <a:ext cx="1871439" cy="1714253"/>
          </a:xfrm>
          <a:prstGeom prst="rect">
            <a:avLst/>
          </a:prstGeom>
          <a:noFill/>
        </p:spPr>
      </p:pic>
      <p:pic>
        <p:nvPicPr>
          <p:cNvPr id="8" name="Picture 3" descr="Осьмино_шк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32550" y="4293096"/>
            <a:ext cx="863327" cy="9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855A9-C824-4B2A-9658-A5FDFB67F17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1259632" y="47667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Причины </a:t>
            </a:r>
            <a:r>
              <a:rPr lang="ru-RU" sz="2800" dirty="0" err="1" smtClean="0">
                <a:solidFill>
                  <a:schemeClr val="bg1"/>
                </a:solidFill>
              </a:rPr>
              <a:t>неуспешности</a:t>
            </a:r>
            <a:r>
              <a:rPr lang="ru-RU" sz="2800" dirty="0" smtClean="0">
                <a:solidFill>
                  <a:schemeClr val="bg1"/>
                </a:solidFill>
              </a:rPr>
              <a:t> обучения: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7804" y="1916832"/>
            <a:ext cx="3348372" cy="14041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несоответствие учебно-познавательных возможностей ребенка его психолого-физиологическими возможностями;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38280" y="4219944"/>
            <a:ext cx="3312368" cy="14413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cs typeface="Times New Roman" panose="02020603050405020304" pitchFamily="18" charset="0"/>
              </a:rPr>
              <a:t>нарушение основных режимных моментов (продолжительность сна, прогулок, время выполнения домашних заданий);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221088"/>
            <a:ext cx="3168352" cy="144016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несоответствие требований педагога и программы индивидуальным особенностям ребенка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2722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424862" cy="1223963"/>
          </a:xfrm>
        </p:spPr>
        <p:txBody>
          <a:bodyPr/>
          <a:lstStyle/>
          <a:p>
            <a:pPr algn="ctr">
              <a:buFont typeface="Symbol" pitchFamily="18" charset="2"/>
              <a:buNone/>
            </a:pPr>
            <a:r>
              <a:rPr lang="ru-RU" dirty="0" smtClean="0"/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Результаты мониторинга обучающихся школы с целью выявления обучающихся с рисками учебной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  <a:noFill/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 обучающимися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750" y="4797425"/>
            <a:ext cx="7667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rgbClr val="FFFFFF"/>
                </a:solidFill>
                <a:latin typeface="Times New Roman"/>
                <a:cs typeface="+mn-cs"/>
              </a:rPr>
              <a:t>Учителями-предметниками составлены и выполнены индивидуальные планы работы со слабоуспевающими/неуспевающими обучающимися.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636838"/>
            <a:ext cx="5761037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4036F-AFB2-4AD7-8AFD-70B93657098F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Наблюдение: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Дало возможность собрать факты , проследить сам процесс становления и развития интересов учащихся.                                                                               Это наблюдение выявило: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вопросы во время учебного процесса  задают редко,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вопросы различны по характеру,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вопросы не всегда носят познавательный интерес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ФОТО\IMG-20221201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1988840"/>
            <a:ext cx="2160588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404664"/>
            <a:ext cx="6768752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 познавательных интересов обучающихся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2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4036F-AFB2-4AD7-8AFD-70B93657098F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B4171"/>
                </a:solidFill>
                <a:latin typeface="Times New Roman" pitchFamily="18" charset="0"/>
                <a:cs typeface="Times New Roman" pitchFamily="18" charset="0"/>
              </a:rPr>
              <a:t>Помогло выявить уровень развития познавательного интереса к литературе.</a:t>
            </a:r>
          </a:p>
          <a:p>
            <a:r>
              <a:rPr lang="ru-RU" dirty="0">
                <a:solidFill>
                  <a:srgbClr val="1B4171"/>
                </a:solidFill>
                <a:latin typeface="Times New Roman" pitchFamily="18" charset="0"/>
                <a:cs typeface="Times New Roman" pitchFamily="18" charset="0"/>
              </a:rPr>
              <a:t>Высокий уровень: проявление  инициативности, самостоятельности, интереса и желания решать познавательные задачи – 13%</a:t>
            </a:r>
          </a:p>
          <a:p>
            <a:endParaRPr lang="ru-RU" dirty="0">
              <a:solidFill>
                <a:srgbClr val="1B417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1B4171"/>
                </a:solidFill>
                <a:latin typeface="Times New Roman" pitchFamily="18" charset="0"/>
                <a:cs typeface="Times New Roman" pitchFamily="18" charset="0"/>
              </a:rPr>
              <a:t>Средний уровень: большая степень самостоятельности в принятии задачи и поиски способа ее выполнения. Испытывая трудности, дети не бросают начатую работу  – 37%</a:t>
            </a:r>
          </a:p>
          <a:p>
            <a:endParaRPr lang="ru-RU" dirty="0">
              <a:solidFill>
                <a:srgbClr val="1B417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1B4171"/>
                </a:solidFill>
                <a:latin typeface="Times New Roman" pitchFamily="18" charset="0"/>
                <a:cs typeface="Times New Roman" pitchFamily="18" charset="0"/>
              </a:rPr>
              <a:t>Низкий уровень: не проявляют инициативности и самостоятельности – 50%</a:t>
            </a:r>
            <a:endParaRPr lang="ru-RU" dirty="0">
              <a:solidFill>
                <a:srgbClr val="1B41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76672"/>
            <a:ext cx="5266763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Анкетирование ( метод Г.И. Щукиной)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530301"/>
              </p:ext>
            </p:extLst>
          </p:nvPr>
        </p:nvGraphicFramePr>
        <p:xfrm>
          <a:off x="5148064" y="3356992"/>
          <a:ext cx="3773488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r:id="rId3" imgW="3773751" imgH="2566638" progId="Excel.Chart.8">
                  <p:embed/>
                </p:oleObj>
              </mc:Choice>
              <mc:Fallback>
                <p:oleObj r:id="rId3" imgW="3773751" imgH="2566638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356992"/>
                        <a:ext cx="3773488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15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855A9-C824-4B2A-9658-A5FDFB67F174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0456" y="14127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B4171"/>
                </a:solidFill>
                <a:latin typeface="Times New Roman" pitchFamily="18" charset="0"/>
                <a:cs typeface="Times New Roman" pitchFamily="18" charset="0"/>
              </a:rPr>
              <a:t>В ходе бесед, в  которых приняли участие 100%  преподавателей,  выявили, что ученик может иметь неодинаковый  уровень познавательных интересов по разным предметам.</a:t>
            </a:r>
            <a:endParaRPr lang="ru-RU" dirty="0">
              <a:solidFill>
                <a:srgbClr val="1B41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1256" y="548680"/>
            <a:ext cx="365345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Беседа с учителями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ФОТО\IMG-20221201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440" y="3284984"/>
            <a:ext cx="13493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User\Desktop\ФОТО\IMG-20221201-WA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4077072"/>
            <a:ext cx="144145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736222"/>
              </p:ext>
            </p:extLst>
          </p:nvPr>
        </p:nvGraphicFramePr>
        <p:xfrm>
          <a:off x="4256066" y="2924944"/>
          <a:ext cx="4889054" cy="372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r:id="rId5" imgW="5584420" imgH="4633362" progId="Excel.Chart.8">
                  <p:embed/>
                </p:oleObj>
              </mc:Choice>
              <mc:Fallback>
                <p:oleObj r:id="rId5" imgW="5584420" imgH="4633362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66" y="2924944"/>
                        <a:ext cx="4889054" cy="3722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887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 родителями (законными представителями) обучающихся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916832"/>
            <a:ext cx="26876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43213" y="5013325"/>
            <a:ext cx="6265862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solidFill>
                  <a:srgbClr val="FFFFFF"/>
                </a:solidFill>
                <a:latin typeface="Times New Roman"/>
                <a:cs typeface="+mn-cs"/>
              </a:rPr>
              <a:t>Проведены тематические родительские собрания на тему «Как помочь своему ребенку учиться»</a:t>
            </a:r>
          </a:p>
        </p:txBody>
      </p:sp>
      <p:pic>
        <p:nvPicPr>
          <p:cNvPr id="29701" name="Picture 3" descr="C:\Users\olga11\Searches\Desktop\Attachments_hutor14@yandex.ru_2022-06-08_13-11-45\родите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9305" y="4221088"/>
            <a:ext cx="27813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ро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7" y="2248108"/>
            <a:ext cx="4968552" cy="372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1042988" y="404813"/>
            <a:ext cx="7632700" cy="946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участия в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конкурсах и мероприятиях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различного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уровня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4605" y="1354569"/>
            <a:ext cx="4209843" cy="261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Учительская\Desktop\IMG_111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2" y="1350963"/>
            <a:ext cx="3950104" cy="261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Учительская\Desktop\IMG_111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16672"/>
            <a:ext cx="2727536" cy="2782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Учительская\Desktop\IMG_112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2" y="4055536"/>
            <a:ext cx="2592288" cy="280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Учительская\Desktop\IMG_112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23" y="4016673"/>
            <a:ext cx="2714625" cy="2841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060575"/>
            <a:ext cx="7772400" cy="1143000"/>
          </a:xfrm>
        </p:spPr>
        <p:txBody>
          <a:bodyPr/>
          <a:lstStyle/>
          <a:p>
            <a:r>
              <a:rPr lang="ru-RU" smtClean="0"/>
              <a:t>СПАСИБО ЗА ВНИМАНИЕ!</a:t>
            </a:r>
          </a:p>
        </p:txBody>
      </p:sp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403350" y="981075"/>
            <a:ext cx="6980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Контакты школы</a:t>
            </a:r>
          </a:p>
        </p:txBody>
      </p:sp>
      <p:pic>
        <p:nvPicPr>
          <p:cNvPr id="34820" name="Picture 4" descr="GoNuiTaUU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721" y="404664"/>
            <a:ext cx="7633987" cy="4464496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39552" y="5085184"/>
            <a:ext cx="832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 Главный компонент успеха школы – работа в команде единомышленников,</a:t>
            </a:r>
          </a:p>
          <a:p>
            <a:r>
              <a:rPr lang="ru-RU" dirty="0">
                <a:solidFill>
                  <a:schemeClr val="tx2"/>
                </a:solidFill>
              </a:rPr>
              <a:t> так как от успеха каждого зависит общий результат.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ВНИМАНИЕ!</a:t>
            </a:r>
          </a:p>
        </p:txBody>
      </p:sp>
      <p:sp>
        <p:nvSpPr>
          <p:cNvPr id="358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3401C1-50C3-4A61-914F-FE959FF047EA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197225" y="2697163"/>
            <a:ext cx="2749550" cy="1465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/>
              <a:t>Контакты:</a:t>
            </a:r>
          </a:p>
          <a:p>
            <a:pPr algn="ctr"/>
            <a:r>
              <a:rPr lang="ru-RU">
                <a:hlinkClick r:id="rId2"/>
              </a:rPr>
              <a:t>http://www.shosm.luga.ru</a:t>
            </a:r>
            <a:endParaRPr lang="ru-RU"/>
          </a:p>
          <a:p>
            <a:pPr algn="ctr"/>
            <a:r>
              <a:rPr lang="ru-RU">
                <a:hlinkClick r:id="rId3"/>
              </a:rPr>
              <a:t>+7 (813) 727-22-37</a:t>
            </a:r>
            <a:endParaRPr lang="ru-RU"/>
          </a:p>
          <a:p>
            <a:pPr algn="ctr"/>
            <a:r>
              <a:rPr lang="en-US">
                <a:hlinkClick r:id="rId4"/>
              </a:rPr>
              <a:t>hutor14@yandex.ru</a:t>
            </a:r>
            <a:endParaRPr lang="en-US"/>
          </a:p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2705BA-ABA3-4A8F-95C0-464C5467F99F}" type="slidenum">
              <a:rPr lang="ru-RU" altLang="ru-RU"/>
              <a:pPr/>
              <a:t>2</a:t>
            </a:fld>
            <a:endParaRPr lang="ru-RU" altLang="ru-RU"/>
          </a:p>
        </p:txBody>
      </p:sp>
      <p:pic>
        <p:nvPicPr>
          <p:cNvPr id="18439" name="Picture 2" descr="C:\Users\User\Desktop\Патриот\CRURe5khM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526" y="3673082"/>
            <a:ext cx="3132138" cy="25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940" y="3673082"/>
            <a:ext cx="3125256" cy="25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4" descr="C:\Users\User\Downloads\DSC016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288" y="3673082"/>
            <a:ext cx="1800325" cy="25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Учительская\Desktop\школа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7"/>
          <a:stretch/>
        </p:blipFill>
        <p:spPr bwMode="auto">
          <a:xfrm>
            <a:off x="4571999" y="595576"/>
            <a:ext cx="4392613" cy="2713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Учительская\Desktop\IMG_20200201_12361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16"/>
          <a:stretch/>
        </p:blipFill>
        <p:spPr bwMode="auto">
          <a:xfrm>
            <a:off x="248940" y="595576"/>
            <a:ext cx="4107036" cy="2713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1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4895850" cy="525621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В школе 13 педагогов.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Из которых: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- с высшим образованием- 9  человек (69%)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- со средним специальным – 4 человека (31 %)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- 2 педагога (15 %) - первая квалификационная категория;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- 8 педагогов  (62%) – соответствие занимаемой должности.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Средний возраст преподавателей – 56,4 года.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Пенсионеров по возрасту – 8 человек (62%)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Средний опыт работы – 31,6 лет.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Звание «Отличник народного просвещения» - 3 педагога (23%)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Звание «Учитель года» - 1 педагог  (8%)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Награждены: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             -Грамотой Министерства образования и науки РФ – 2 человека (15%)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             - Грамотами и Благодарственными письмами Законодательного собрания Ленинградской области и Комитета общего и профессионального образования Ленинградской области – 9 человек (69%)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1200" b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1600" b="1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b="1" smtClean="0"/>
              <a:t>      </a:t>
            </a:r>
          </a:p>
        </p:txBody>
      </p:sp>
      <p:sp>
        <p:nvSpPr>
          <p:cNvPr id="105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42F721-22E6-40E4-812C-EAA65264A21B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05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897029" name="AutoShape 5"/>
          <p:cNvSpPr>
            <a:spLocks noChangeArrowheads="1"/>
          </p:cNvSpPr>
          <p:nvPr/>
        </p:nvSpPr>
        <p:spPr bwMode="gray">
          <a:xfrm>
            <a:off x="468313" y="152400"/>
            <a:ext cx="8101012" cy="647700"/>
          </a:xfrm>
          <a:prstGeom prst="roundRect">
            <a:avLst>
              <a:gd name="adj" fmla="val 49106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Контекстная характеристика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«Осьминская СОШ»</a:t>
            </a:r>
            <a:endParaRPr lang="ru-RU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" name="Rectangle 5"/>
          <p:cNvSpPr>
            <a:spLocks noChangeArrowheads="1"/>
          </p:cNvSpPr>
          <p:nvPr/>
        </p:nvSpPr>
        <p:spPr bwMode="auto">
          <a:xfrm>
            <a:off x="0" y="0"/>
            <a:ext cx="7938" cy="7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" name="Rectangle 6"/>
          <p:cNvSpPr>
            <a:spLocks noChangeArrowheads="1"/>
          </p:cNvSpPr>
          <p:nvPr/>
        </p:nvSpPr>
        <p:spPr bwMode="auto">
          <a:xfrm>
            <a:off x="0" y="0"/>
            <a:ext cx="7938" cy="7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50" name="Object 26"/>
          <p:cNvGraphicFramePr>
            <a:graphicFrameLocks/>
          </p:cNvGraphicFramePr>
          <p:nvPr/>
        </p:nvGraphicFramePr>
        <p:xfrm>
          <a:off x="4932363" y="4149725"/>
          <a:ext cx="4005262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Диаграмма" r:id="rId4" imgW="4584589" imgH="2755631" progId="Excel.Sheet.8">
                  <p:embed/>
                </p:oleObj>
              </mc:Choice>
              <mc:Fallback>
                <p:oleObj name="Диаграмма" r:id="rId4" imgW="4584589" imgH="2755631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149725"/>
                        <a:ext cx="4005262" cy="224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 descr="C:\Users\Учительская\Desktop\167044451808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57904"/>
            <a:ext cx="2743200" cy="2478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088" y="2133600"/>
            <a:ext cx="7408862" cy="4064000"/>
          </a:xfrm>
        </p:spPr>
        <p:txBody>
          <a:bodyPr rtlCol="0">
            <a:normAutofit/>
          </a:bodyPr>
          <a:lstStyle/>
          <a:p>
            <a:pPr marL="0" indent="0" fontAlgn="t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/>
              <a:t> 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0A063C-71FE-4D7E-9206-A4919B7BF3C9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253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Социальный паспорт школы</a:t>
            </a:r>
          </a:p>
        </p:txBody>
      </p:sp>
      <p:graphicFrame>
        <p:nvGraphicFramePr>
          <p:cNvPr id="22532" name="Диаграмма 4"/>
          <p:cNvGraphicFramePr>
            <a:graphicFrameLocks/>
          </p:cNvGraphicFramePr>
          <p:nvPr/>
        </p:nvGraphicFramePr>
        <p:xfrm>
          <a:off x="1763713" y="1773238"/>
          <a:ext cx="5588000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r:id="rId3" imgW="5584420" imgH="3298222" progId="Excel.Chart.8">
                  <p:embed/>
                </p:oleObj>
              </mc:Choice>
              <mc:Fallback>
                <p:oleObj r:id="rId3" imgW="5584420" imgH="3298222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773238"/>
                        <a:ext cx="5588000" cy="330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268413"/>
            <a:ext cx="7407275" cy="3024187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6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в школе 132 ученика. </a:t>
            </a:r>
          </a:p>
          <a:p>
            <a:pPr marL="609600" indent="-609600">
              <a:lnSpc>
                <a:spcPct val="6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marL="609600" indent="-609600">
              <a:lnSpc>
                <a:spcPct val="6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обучающиеся с ОВЗ-18 учеников (13,6%);</a:t>
            </a:r>
          </a:p>
          <a:p>
            <a:pPr marL="609600" indent="-609600">
              <a:lnSpc>
                <a:spcPct val="6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обучаются на «4» и «5» - 24 ученика (21,6%).</a:t>
            </a:r>
          </a:p>
          <a:p>
            <a:pPr marL="609600" indent="-609600">
              <a:lnSpc>
                <a:spcPct val="6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6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Окончили 2021-2022 учебный год с одной «3» - 9 человек (8%);</a:t>
            </a:r>
          </a:p>
          <a:p>
            <a:pPr marL="609600" indent="-609600">
              <a:lnSpc>
                <a:spcPct val="6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оставлен на повторный курс обучения в 9 классе - 1 человек (0,9%).</a:t>
            </a:r>
          </a:p>
          <a:p>
            <a:pPr marL="609600" indent="-609600">
              <a:lnSpc>
                <a:spcPct val="6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Успеваемость составила – 99,1%</a:t>
            </a:r>
          </a:p>
          <a:p>
            <a:pPr marL="609600" indent="-609600">
              <a:lnSpc>
                <a:spcPct val="6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обучающихся с высокими рисками учебной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составила  22 ученика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6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(16,8%) – обучающиеся с ОВЗ и обучающиеся, имеющие по итогам четвертей «2».</a:t>
            </a:r>
          </a:p>
          <a:p>
            <a:pPr marL="609600" indent="-609600">
              <a:lnSpc>
                <a:spcPct val="60000"/>
              </a:lnSpc>
              <a:buFontTx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6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Результаты 1 четверти 2022-2023 учебного года:</a:t>
            </a:r>
          </a:p>
          <a:p>
            <a:pPr marL="609600" indent="-609600">
              <a:lnSpc>
                <a:spcPct val="6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«5» - 1 человек (0,8%);</a:t>
            </a:r>
          </a:p>
          <a:p>
            <a:pPr marL="609600" indent="-609600">
              <a:lnSpc>
                <a:spcPct val="60000"/>
              </a:lnSpc>
              <a:buFont typeface="Symbol" pitchFamily="18" charset="2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«4» и «5» - 24 ученика (21,6%);</a:t>
            </a:r>
          </a:p>
          <a:p>
            <a:pPr marL="609600" indent="-609600">
              <a:lnSpc>
                <a:spcPct val="6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одной «3» – 7 человек (5,9%);</a:t>
            </a:r>
          </a:p>
          <a:p>
            <a:pPr marL="609600" indent="-609600">
              <a:lnSpc>
                <a:spcPct val="6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аттестован (по болезни) – 1 человек(0,8%);</a:t>
            </a:r>
          </a:p>
          <a:p>
            <a:pPr marL="609600" indent="-609600">
              <a:lnSpc>
                <a:spcPct val="6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неуспевающие – 15 человек (12,6%).</a:t>
            </a:r>
          </a:p>
          <a:p>
            <a:pPr marL="609600" indent="-609600">
              <a:lnSpc>
                <a:spcPct val="60000"/>
              </a:lnSpc>
              <a:buFontTx/>
              <a:buNone/>
            </a:pPr>
            <a:r>
              <a:rPr lang="ru-RU" sz="1500" b="1" dirty="0" smtClean="0"/>
              <a:t> </a:t>
            </a:r>
          </a:p>
          <a:p>
            <a:pPr marL="609600" indent="-609600">
              <a:lnSpc>
                <a:spcPct val="80000"/>
              </a:lnSpc>
            </a:pPr>
            <a:endParaRPr lang="ru-RU" sz="1500" dirty="0" smtClean="0"/>
          </a:p>
        </p:txBody>
      </p:sp>
      <p:sp>
        <p:nvSpPr>
          <p:cNvPr id="2355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17464C-1566-4365-A37D-A57E6419C5C2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3555" name="Заголовок 3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r>
              <a:rPr lang="ru-RU" sz="2800" smtClean="0"/>
              <a:t> Обучающиеся школы </a:t>
            </a:r>
          </a:p>
        </p:txBody>
      </p:sp>
      <p:graphicFrame>
        <p:nvGraphicFramePr>
          <p:cNvPr id="23556" name="Диаграмма 5"/>
          <p:cNvGraphicFramePr>
            <a:graphicFrameLocks/>
          </p:cNvGraphicFramePr>
          <p:nvPr/>
        </p:nvGraphicFramePr>
        <p:xfrm>
          <a:off x="4211638" y="4221163"/>
          <a:ext cx="4421187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r:id="rId3" imgW="4426080" imgH="2840982" progId="Excel.Chart.8">
                  <p:embed/>
                </p:oleObj>
              </mc:Choice>
              <mc:Fallback>
                <p:oleObj r:id="rId3" imgW="4426080" imgH="2840982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221163"/>
                        <a:ext cx="4421187" cy="240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F65CD4-D9BC-4AB5-8724-B4E40491F5C9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179388" y="374650"/>
            <a:ext cx="8640762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Качественные показатели успеваемости обучающихся </a:t>
            </a:r>
          </a:p>
        </p:txBody>
      </p:sp>
      <p:graphicFrame>
        <p:nvGraphicFramePr>
          <p:cNvPr id="24579" name="Диаграмма 4"/>
          <p:cNvGraphicFramePr>
            <a:graphicFrameLocks/>
          </p:cNvGraphicFramePr>
          <p:nvPr/>
        </p:nvGraphicFramePr>
        <p:xfrm>
          <a:off x="633413" y="1433513"/>
          <a:ext cx="4421187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r:id="rId3" imgW="4419983" imgH="3273836" progId="Excel.Chart.8">
                  <p:embed/>
                </p:oleObj>
              </mc:Choice>
              <mc:Fallback>
                <p:oleObj r:id="rId3" imgW="4419983" imgH="3273836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433513"/>
                        <a:ext cx="4421187" cy="327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Диаграмма 5"/>
          <p:cNvGraphicFramePr>
            <a:graphicFrameLocks/>
          </p:cNvGraphicFramePr>
          <p:nvPr/>
        </p:nvGraphicFramePr>
        <p:xfrm>
          <a:off x="4592638" y="3378200"/>
          <a:ext cx="4175125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r:id="rId5" imgW="4176122" imgH="2981202" progId="Excel.Chart.8">
                  <p:embed/>
                </p:oleObj>
              </mc:Choice>
              <mc:Fallback>
                <p:oleObj r:id="rId5" imgW="4176122" imgH="2981202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3378200"/>
                        <a:ext cx="4175125" cy="298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067132-CC62-4616-81FF-95F44EE3269E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088" y="260350"/>
            <a:ext cx="7985125" cy="9461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оценочных процедур обучающихся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11 и 9 классов</a:t>
            </a:r>
          </a:p>
        </p:txBody>
      </p:sp>
      <p:graphicFrame>
        <p:nvGraphicFramePr>
          <p:cNvPr id="25603" name="Диаграмма 4"/>
          <p:cNvGraphicFramePr>
            <a:graphicFrameLocks/>
          </p:cNvGraphicFramePr>
          <p:nvPr/>
        </p:nvGraphicFramePr>
        <p:xfrm>
          <a:off x="0" y="1268413"/>
          <a:ext cx="5588000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r:id="rId3" imgW="5590517" imgH="3298222" progId="Excel.Chart.8">
                  <p:embed/>
                </p:oleObj>
              </mc:Choice>
              <mc:Fallback>
                <p:oleObj r:id="rId3" imgW="5590517" imgH="3298222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5588000" cy="330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Диаграмма 5"/>
          <p:cNvGraphicFramePr>
            <a:graphicFrameLocks/>
          </p:cNvGraphicFramePr>
          <p:nvPr/>
        </p:nvGraphicFramePr>
        <p:xfrm>
          <a:off x="3584575" y="3594100"/>
          <a:ext cx="5229225" cy="319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r:id="rId5" imgW="5230821" imgH="3188484" progId="Excel.Chart.8">
                  <p:embed/>
                </p:oleObj>
              </mc:Choice>
              <mc:Fallback>
                <p:oleObj r:id="rId5" imgW="5230821" imgH="3188484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3594100"/>
                        <a:ext cx="5229225" cy="319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1258888" y="1196975"/>
            <a:ext cx="2305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Единый государственный экзамен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5435600" y="3255963"/>
            <a:ext cx="2967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Основной государственный экзамен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0922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Оценка рисков</a:t>
            </a:r>
          </a:p>
        </p:txBody>
      </p:sp>
      <p:graphicFrame>
        <p:nvGraphicFramePr>
          <p:cNvPr id="26650" name="Group 26"/>
          <p:cNvGraphicFramePr>
            <a:graphicFrameLocks noGrp="1"/>
          </p:cNvGraphicFramePr>
          <p:nvPr>
            <p:ph sz="half" idx="4294967295"/>
          </p:nvPr>
        </p:nvGraphicFramePr>
        <p:xfrm>
          <a:off x="3708400" y="4005263"/>
          <a:ext cx="5294313" cy="2594928"/>
        </p:xfrm>
        <a:graphic>
          <a:graphicData uri="http://schemas.openxmlformats.org/drawingml/2006/table">
            <a:tbl>
              <a:tblPr/>
              <a:tblGrid>
                <a:gridCol w="3471863"/>
                <a:gridCol w="1276350"/>
                <a:gridCol w="546100"/>
              </a:tblGrid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Факторы риска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Значимость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фактора риска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ФИОКО)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Верифицированные риски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низкой адаптивности учебного процесса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 доля обучающихся с рисками учебной неуспешности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 доля обучающихся с ОВЗ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48" name="Рисунок 1"/>
          <p:cNvPicPr>
            <a:picLocks noChangeAspect="1" noChangeArrowheads="1"/>
          </p:cNvPicPr>
          <p:nvPr/>
        </p:nvPicPr>
        <p:blipFill>
          <a:blip r:embed="rId2"/>
          <a:srcRect l="25851" t="12363" r="24974" b="27197"/>
          <a:stretch>
            <a:fillRect/>
          </a:stretch>
        </p:blipFill>
        <p:spPr bwMode="auto">
          <a:xfrm>
            <a:off x="242888" y="1268413"/>
            <a:ext cx="38385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207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26835"/>
              </p:ext>
            </p:extLst>
          </p:nvPr>
        </p:nvGraphicFramePr>
        <p:xfrm>
          <a:off x="1331640" y="811003"/>
          <a:ext cx="6048672" cy="5942966"/>
        </p:xfrm>
        <a:graphic>
          <a:graphicData uri="http://schemas.openxmlformats.org/drawingml/2006/table">
            <a:tbl>
              <a:tblPr/>
              <a:tblGrid>
                <a:gridCol w="5138715"/>
                <a:gridCol w="909957"/>
              </a:tblGrid>
              <a:tr h="173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Сравнительный анализ успеваемости обучающихся 2-9 классов и выявление группы обучающихся с рисками учебной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неуспешности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 листов коррекционной работы по учебным предметам на 4 четверть 2021-2022 учебного года.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8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обучающихся по выявлению причин затруднений в обучении;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применения педагогами школы технологий методик, приёмов по уменьшению доли неуспевающих.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организации индивидуальной и дифференцированной работы с обучающимися на уроках.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май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Анкетирование родителей (законных представителей) обучающихся 4, 9 классов об интересах, увлечениях детей, и их планах на будущее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9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реализации ООП за 2021-2022 учебный год;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обучающихся с трудностями в учебной деятельности;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причин затруднений;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методических рекомендаций по работе с обучающимися с рисками учебной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неуспешности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май-июнь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8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изменений в группе  обучающихся с высокими рисками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неуспешности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 листов коррекционной работы по учебным предметам на 2022-2023 учебный год.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Анкетирование родителей обучающихся 5, 10 классов «Удовлетворенность качеством образования, качеством условий получения образования, образовательной деятельности образовательной организации».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8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уровня повышения квалификации педагогов школы;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 методических рекомендаций по работе с обучающимися с рисками учебной неуспешности.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4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Родительское собрание для родителей 9законных представителей) обучающихся 9 класса по теме «Причины учебной неуспешности».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1886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Мероприятия  по реализации </a:t>
            </a:r>
            <a:r>
              <a:rPr lang="ru-RU" dirty="0" err="1">
                <a:solidFill>
                  <a:schemeClr val="bg1"/>
                </a:solidFill>
              </a:rPr>
              <a:t>антирисковой</a:t>
            </a:r>
            <a:r>
              <a:rPr lang="ru-RU" dirty="0">
                <a:solidFill>
                  <a:schemeClr val="bg1"/>
                </a:solidFill>
              </a:rPr>
              <a:t> программы «Высокая доля обучающихся с рисками учебной </a:t>
            </a:r>
            <a:r>
              <a:rPr lang="ru-RU" dirty="0" err="1">
                <a:solidFill>
                  <a:schemeClr val="bg1"/>
                </a:solidFill>
              </a:rPr>
              <a:t>неуспешности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31082</TotalTime>
  <Words>902</Words>
  <Application>Microsoft Office PowerPoint</Application>
  <PresentationFormat>Экран (4:3)</PresentationFormat>
  <Paragraphs>152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Волна</vt:lpstr>
      <vt:lpstr>Диаграмма</vt:lpstr>
      <vt:lpstr>Диаграмма Microsoft Excel</vt:lpstr>
      <vt:lpstr>Презентация PowerPoint</vt:lpstr>
      <vt:lpstr>Презентация PowerPoint</vt:lpstr>
      <vt:lpstr>Презентация PowerPoint</vt:lpstr>
      <vt:lpstr>Социальный паспорт школы</vt:lpstr>
      <vt:lpstr> Обучающиеся школы </vt:lpstr>
      <vt:lpstr>Презентация PowerPoint</vt:lpstr>
      <vt:lpstr>Презентация PowerPoint</vt:lpstr>
      <vt:lpstr>Оценка рисков</vt:lpstr>
      <vt:lpstr>Презентация PowerPoint</vt:lpstr>
      <vt:lpstr>Презентация PowerPoint</vt:lpstr>
      <vt:lpstr>Работа с обучающимися</vt:lpstr>
      <vt:lpstr>Презентация PowerPoint</vt:lpstr>
      <vt:lpstr>Презентация PowerPoint</vt:lpstr>
      <vt:lpstr>Презентация PowerPoint</vt:lpstr>
      <vt:lpstr>Работа с родителями (законными представителями) обучающихся</vt:lpstr>
      <vt:lpstr>Презентация PowerPoint</vt:lpstr>
      <vt:lpstr>СПАСИБО ЗА ВНИМАНИЕ!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качества образования</dc:title>
  <dc:creator>SL</dc:creator>
  <cp:lastModifiedBy>Учительская</cp:lastModifiedBy>
  <cp:revision>1622</cp:revision>
  <cp:lastPrinted>2012-10-24T08:23:20Z</cp:lastPrinted>
  <dcterms:created xsi:type="dcterms:W3CDTF">2000-10-10T11:53:38Z</dcterms:created>
  <dcterms:modified xsi:type="dcterms:W3CDTF">2022-12-08T05:48:04Z</dcterms:modified>
</cp:coreProperties>
</file>